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3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304" r:id="rId12"/>
    <p:sldId id="1286" r:id="rId13"/>
    <p:sldId id="1287" r:id="rId14"/>
    <p:sldId id="1292" r:id="rId15"/>
    <p:sldId id="1293" r:id="rId16"/>
    <p:sldId id="1294" r:id="rId17"/>
    <p:sldId id="1295" r:id="rId18"/>
    <p:sldId id="1296" r:id="rId19"/>
    <p:sldId id="1297" r:id="rId20"/>
    <p:sldId id="1288" r:id="rId21"/>
    <p:sldId id="1249" r:id="rId22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3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653655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095554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S.L. Sushma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au960221104116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693356" y="3956068"/>
            <a:ext cx="2095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Arunachala college of engineering for women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C81E3-9237-00FC-E63B-BE10CD9D727F}"/>
              </a:ext>
            </a:extLst>
          </p:cNvPr>
          <p:cNvSpPr txBox="1"/>
          <p:nvPr/>
        </p:nvSpPr>
        <p:spPr>
          <a:xfrm>
            <a:off x="845820" y="1066036"/>
            <a:ext cx="603758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1. Database Model:</a:t>
            </a:r>
          </a:p>
          <a:p>
            <a:r>
              <a:rPr lang="en-US" sz="1100" dirty="0"/>
              <a:t># Vehicle Model</a:t>
            </a:r>
          </a:p>
          <a:p>
            <a:r>
              <a:rPr lang="en-US" sz="1100" dirty="0"/>
              <a:t># User Model</a:t>
            </a:r>
          </a:p>
          <a:p>
            <a:r>
              <a:rPr lang="en-US" sz="1100" dirty="0"/>
              <a:t># Booking Model</a:t>
            </a:r>
          </a:p>
          <a:p>
            <a:r>
              <a:rPr lang="en-US" sz="1100" dirty="0"/>
              <a:t>2. User Authentication and Authorization</a:t>
            </a:r>
          </a:p>
          <a:p>
            <a:r>
              <a:rPr lang="en-US" sz="1100" dirty="0"/>
              <a:t>3. Vehicle Management</a:t>
            </a:r>
          </a:p>
          <a:p>
            <a:r>
              <a:rPr lang="en-US" sz="1100" dirty="0"/>
              <a:t>4. Booking System</a:t>
            </a:r>
          </a:p>
          <a:p>
            <a:r>
              <a:rPr lang="en-US" sz="1100" dirty="0"/>
              <a:t>5. Payment Gateway Integration</a:t>
            </a:r>
          </a:p>
          <a:p>
            <a:r>
              <a:rPr lang="en-US" sz="1100" dirty="0"/>
              <a:t>6. User Interface</a:t>
            </a:r>
          </a:p>
          <a:p>
            <a:r>
              <a:rPr lang="en-US" sz="1100" dirty="0"/>
              <a:t>7.Testing and Validation</a:t>
            </a:r>
          </a:p>
          <a:p>
            <a:r>
              <a:rPr lang="en-US" sz="1100" dirty="0"/>
              <a:t>8. Deployment</a:t>
            </a:r>
          </a:p>
          <a:p>
            <a:endParaRPr lang="en-US" sz="1100" dirty="0"/>
          </a:p>
          <a:p>
            <a:r>
              <a:rPr lang="en-US" sz="1100" b="1" dirty="0"/>
              <a:t>Results:</a:t>
            </a:r>
          </a:p>
          <a:p>
            <a:r>
              <a:rPr lang="en-US" sz="1100" dirty="0"/>
              <a:t># The developed Car Rental Application using Django Framework successfully meets the </a:t>
            </a:r>
          </a:p>
          <a:p>
            <a:r>
              <a:rPr lang="en-US" sz="1100" dirty="0"/>
              <a:t> objectives outlined in the project overview.</a:t>
            </a:r>
          </a:p>
          <a:p>
            <a:r>
              <a:rPr lang="en-US" sz="1100" dirty="0"/>
              <a:t># Users can register, login, and manage their accounts securely, with role-based access control ensuring appropriate permissions for different user roles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/>
              <a:t>Homepage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FBF9-636B-1E68-241E-ECCF1475C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89600"/>
            <a:ext cx="8696833" cy="3179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CF4-5935-91AE-FB48-3053ABCC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77" y="1833125"/>
            <a:ext cx="3477673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/>
              <a:t>About-Us-Page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3527-01C6-A7BE-2332-E5D6E0B4F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267649"/>
            <a:ext cx="3549650" cy="30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FC93B-6F7F-8A4E-9E95-22867021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02" y="1536700"/>
            <a:ext cx="3363598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6115140" cy="624183"/>
          </a:xfrm>
        </p:spPr>
        <p:txBody>
          <a:bodyPr/>
          <a:lstStyle/>
          <a:p>
            <a:pPr algn="ctr"/>
            <a:r>
              <a:rPr lang="en-US" sz="1600" b="1" dirty="0"/>
              <a:t>cars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3B9CB-7474-3B02-5CA7-DF8673C2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1" y="1508125"/>
            <a:ext cx="3448050" cy="21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/>
              <a:t>Contact-us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6D0E7-BBCE-1B0F-F528-7EB37F42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9" y="1267649"/>
            <a:ext cx="2933701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E1992-C13F-B9B2-9EAC-F5B0B4B181C3}"/>
              </a:ext>
            </a:extLst>
          </p:cNvPr>
          <p:cNvSpPr txBox="1"/>
          <p:nvPr/>
        </p:nvSpPr>
        <p:spPr>
          <a:xfrm>
            <a:off x="911225" y="702007"/>
            <a:ext cx="457835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sz="1100" dirty="0"/>
              <a:t>1. Vehicle Tracking System</a:t>
            </a:r>
          </a:p>
          <a:p>
            <a:endParaRPr lang="en-IN" sz="1100" dirty="0"/>
          </a:p>
          <a:p>
            <a:r>
              <a:rPr lang="en-IN" sz="1100" dirty="0"/>
              <a:t>2. Reviews and Ratings</a:t>
            </a:r>
          </a:p>
          <a:p>
            <a:endParaRPr lang="en-IN" sz="1100" dirty="0"/>
          </a:p>
          <a:p>
            <a:r>
              <a:rPr lang="en-IN" sz="1100" dirty="0"/>
              <a:t>3. Advanced Analytics</a:t>
            </a:r>
          </a:p>
          <a:p>
            <a:endParaRPr lang="en-IN" sz="1100" dirty="0"/>
          </a:p>
          <a:p>
            <a:r>
              <a:rPr lang="en-IN" sz="1100" dirty="0"/>
              <a:t>4. Enhanced Customer Support</a:t>
            </a:r>
          </a:p>
          <a:p>
            <a:endParaRPr lang="en-IN" sz="1100" dirty="0"/>
          </a:p>
          <a:p>
            <a:r>
              <a:rPr lang="en-IN" sz="1100" dirty="0"/>
              <a:t>5. Integration with External Services</a:t>
            </a:r>
          </a:p>
          <a:p>
            <a:endParaRPr lang="en-IN" sz="1100" dirty="0"/>
          </a:p>
          <a:p>
            <a:r>
              <a:rPr lang="en-IN" sz="1100" dirty="0"/>
              <a:t>6. Flexible Rental Options</a:t>
            </a:r>
          </a:p>
          <a:p>
            <a:endParaRPr lang="en-IN" sz="1100" dirty="0"/>
          </a:p>
          <a:p>
            <a:r>
              <a:rPr lang="en-IN" sz="1100" dirty="0"/>
              <a:t>7. Enhanced Mobile Experience</a:t>
            </a:r>
          </a:p>
          <a:p>
            <a:endParaRPr lang="en-IN" sz="1100" dirty="0"/>
          </a:p>
          <a:p>
            <a:r>
              <a:rPr lang="en-IN" sz="1100" dirty="0"/>
              <a:t>8. Social Media Integration</a:t>
            </a:r>
          </a:p>
          <a:p>
            <a:endParaRPr lang="en-IN" sz="1100" dirty="0"/>
          </a:p>
          <a:p>
            <a:r>
              <a:rPr lang="en-IN" sz="1100" dirty="0"/>
              <a:t>9. Environmental Initiatives</a:t>
            </a:r>
          </a:p>
          <a:p>
            <a:endParaRPr lang="en-IN" sz="1100" dirty="0"/>
          </a:p>
          <a:p>
            <a:r>
              <a:rPr lang="en-IN" sz="1100" dirty="0"/>
              <a:t>10.Localization and 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EF16F-652E-023B-B06F-31CB1194767D}"/>
              </a:ext>
            </a:extLst>
          </p:cNvPr>
          <p:cNvSpPr txBox="1"/>
          <p:nvPr/>
        </p:nvSpPr>
        <p:spPr>
          <a:xfrm>
            <a:off x="361950" y="1148283"/>
            <a:ext cx="7581900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# In conclusion, the development of the car rental application using the Django framework has</a:t>
            </a:r>
          </a:p>
          <a:p>
            <a:r>
              <a:rPr lang="en-US" sz="1100" dirty="0"/>
              <a:t>been a significant endeavor aimed at addressing the challenges faced by existing car rental</a:t>
            </a:r>
          </a:p>
          <a:p>
            <a:r>
              <a:rPr lang="en-US" sz="1100" dirty="0"/>
              <a:t>systems. Through careful planning, implementation, and testing, we have successfully created</a:t>
            </a:r>
          </a:p>
          <a:p>
            <a:r>
              <a:rPr lang="en-US" sz="1100" dirty="0"/>
              <a:t>a modern, user-friendly, and efficient platform that caters to the needs of both customers and</a:t>
            </a:r>
          </a:p>
          <a:p>
            <a:r>
              <a:rPr lang="en-US" sz="1100" dirty="0"/>
              <a:t>rental companies.</a:t>
            </a:r>
          </a:p>
          <a:p>
            <a:endParaRPr lang="en-US" sz="1100" dirty="0"/>
          </a:p>
          <a:p>
            <a:r>
              <a:rPr lang="en-US" sz="1100" dirty="0"/>
              <a:t># Throughout the development process, we focused on enhancing the user experience by</a:t>
            </a:r>
          </a:p>
          <a:p>
            <a:r>
              <a:rPr lang="en-US" sz="1100" dirty="0"/>
              <a:t>providing intuitive interfaces for browsing vehicles, making bookings, and managing</a:t>
            </a:r>
          </a:p>
          <a:p>
            <a:r>
              <a:rPr lang="en-US" sz="1100" dirty="0"/>
              <a:t>reservations. The implementation of secure authentication and authorization mechanisms</a:t>
            </a:r>
          </a:p>
          <a:p>
            <a:r>
              <a:rPr lang="en-US" sz="1100" dirty="0"/>
              <a:t>ensures the protection of user accounts and data, instilling trust and confidence in the platform.</a:t>
            </a:r>
          </a:p>
          <a:p>
            <a:endParaRPr lang="en-US" sz="1100" dirty="0"/>
          </a:p>
          <a:p>
            <a:r>
              <a:rPr lang="en-US" sz="1100" dirty="0"/>
              <a:t># The integration of a secure payment gateway enables seamless and secure online</a:t>
            </a:r>
          </a:p>
          <a:p>
            <a:r>
              <a:rPr lang="en-US" sz="1100" dirty="0"/>
              <a:t>transactions, facilitating convenient payment options for customers while ensuring compliance</a:t>
            </a:r>
          </a:p>
          <a:p>
            <a:r>
              <a:rPr lang="en-US" sz="1100" dirty="0"/>
              <a:t>with industry standards and regulations. Additionally, the robust vehicle management system</a:t>
            </a:r>
          </a:p>
          <a:p>
            <a:r>
              <a:rPr lang="en-US" sz="1100" dirty="0"/>
              <a:t>allows rental companies to efficiently manage their vehicle listings, bookings, and payments</a:t>
            </a:r>
          </a:p>
          <a:p>
            <a:r>
              <a:rPr lang="en-US" sz="1100" dirty="0"/>
              <a:t>through a centralized dashboard interface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2129473" y="3183633"/>
            <a:ext cx="4881245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/>
              <a:t>Car Rentals Application with Django Framework</a:t>
            </a:r>
            <a:r>
              <a:rPr lang="en-US" sz="1600" b="1" dirty="0">
                <a:latin typeface="+mj-lt"/>
              </a:rPr>
              <a:t> </a:t>
            </a:r>
            <a:endParaRPr lang="en-US" sz="1600" b="1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9D7A1-DD39-02ED-9D7A-343E3B776B07}"/>
              </a:ext>
            </a:extLst>
          </p:cNvPr>
          <p:cNvSpPr txBox="1"/>
          <p:nvPr/>
        </p:nvSpPr>
        <p:spPr>
          <a:xfrm>
            <a:off x="706502" y="1346933"/>
            <a:ext cx="72563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presentation introduces a comprehensive guide to developing a Car Rental Application using the Django framework. In the contemporary era, the demand for car rental services has surged, necessitating efficient and user-friendly platforms to facilitate transactions. Django, a high-level Python web framework, offers an ideal environment for building robust and scalable web applications. This presentation outlines the architecture, features, and functionalities of a car rental application developed using Django.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1FF1F-A7A8-8C28-CE17-FF27F9B7AFC7}"/>
              </a:ext>
            </a:extLst>
          </p:cNvPr>
          <p:cNvSpPr txBox="1"/>
          <p:nvPr/>
        </p:nvSpPr>
        <p:spPr>
          <a:xfrm>
            <a:off x="596900" y="1403372"/>
            <a:ext cx="62626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today's fast-paced world, the demand for convenient transportation</a:t>
            </a:r>
          </a:p>
          <a:p>
            <a:r>
              <a:rPr lang="en-US" dirty="0"/>
              <a:t>solutions is on the rise. Car rental services play a crucial role in fulfilling</a:t>
            </a:r>
          </a:p>
          <a:p>
            <a:r>
              <a:rPr lang="en-US" dirty="0"/>
              <a:t>this need, offering flexibility and accessibility to customers. However,</a:t>
            </a:r>
          </a:p>
          <a:p>
            <a:r>
              <a:rPr lang="en-US" dirty="0"/>
              <a:t>existing car rental systems often suffer from inefficiencies and lack</a:t>
            </a:r>
          </a:p>
          <a:p>
            <a:r>
              <a:rPr lang="en-US" dirty="0"/>
              <a:t>user-friendly interfaces, leading to suboptimal user experiences and</a:t>
            </a:r>
          </a:p>
          <a:p>
            <a:r>
              <a:rPr lang="en-US" dirty="0"/>
              <a:t>operational challenges for rental companies.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F63CE-DDBD-0D45-1AFE-384572CCBC79}"/>
              </a:ext>
            </a:extLst>
          </p:cNvPr>
          <p:cNvSpPr txBox="1"/>
          <p:nvPr/>
        </p:nvSpPr>
        <p:spPr>
          <a:xfrm>
            <a:off x="654050" y="1131550"/>
            <a:ext cx="62055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aim of this project is to develop a comprehensive car rental application</a:t>
            </a:r>
          </a:p>
          <a:p>
            <a:r>
              <a:rPr lang="en-US" dirty="0"/>
              <a:t>using the Django framework to address these challenges and provide a</a:t>
            </a:r>
          </a:p>
          <a:p>
            <a:r>
              <a:rPr lang="en-US" dirty="0"/>
              <a:t>seamless experience for both customers and rental providers.</a:t>
            </a:r>
          </a:p>
          <a:p>
            <a:r>
              <a:rPr lang="en-US" dirty="0"/>
              <a:t>The primary objectives are:</a:t>
            </a:r>
          </a:p>
          <a:p>
            <a:r>
              <a:rPr lang="en-US" dirty="0"/>
              <a:t>1.Enhanced User Experience</a:t>
            </a:r>
          </a:p>
          <a:p>
            <a:r>
              <a:rPr lang="en-US" dirty="0"/>
              <a:t>2.Secure Authentication and Authorization</a:t>
            </a:r>
          </a:p>
          <a:p>
            <a:r>
              <a:rPr lang="en-US" dirty="0"/>
              <a:t>3.Efficient Vehicle Management</a:t>
            </a:r>
          </a:p>
          <a:p>
            <a:r>
              <a:rPr lang="en-US" dirty="0"/>
              <a:t>4.Seamless Booking Process</a:t>
            </a:r>
          </a:p>
          <a:p>
            <a:r>
              <a:rPr lang="en-US" dirty="0"/>
              <a:t>5.Secure Payment Gateway Integration</a:t>
            </a:r>
          </a:p>
          <a:p>
            <a:r>
              <a:rPr lang="en-US" dirty="0"/>
              <a:t>6.Scalability and Maintenance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749285" y="1125515"/>
            <a:ext cx="6553216" cy="342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 challenges faced by existing car rental systems and provide a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 that meets the demands of today's fast-paced world, we propose the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modern and user-friendly car rental application using the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 framework. The solution encompasses several key components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aimed at enhancing user experience, streamlining operations, and improving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 for both customers and rental companies.</a:t>
            </a:r>
          </a:p>
          <a:p>
            <a:pPr algn="l"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User Interface: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#Designing a clean and intuitive user interface that allows customers to easily search,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browse, and book vehicles based on their preferences, locations, and desired rental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dates.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#Implementing a responsive design to ensure seamless user experience across various</a:t>
            </a:r>
          </a:p>
          <a:p>
            <a:pPr algn="l">
              <a:lnSpc>
                <a:spcPct val="150000"/>
              </a:lnSpc>
            </a:pPr>
            <a:r>
              <a:rPr lang="en-US" sz="1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devices, including desktops, tablets, and smartphones.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533" y="446137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92236" y="615953"/>
            <a:ext cx="8378714" cy="3870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r>
              <a:rPr lang="en-US" sz="11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Efficient Vehicle Management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Developing a comprehensive vehicle management system that enables rental companies to easily add,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update, and manage vehicle listings, including details such as make, model, year, mileage, and availability.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Incorporating features for automated pricing, discounts, and promotions to optimize revenue generation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ensuring competitive pricing for customers.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Streamlined Booking Process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Creating a seamless booking process that guides customers through selecting rental dates, choosing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options, and completing the reservation with minimal friction.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Implementing real-time availability checks to prevent overbooking and ensure accurate scheduling, with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notifications for customers regarding reservation status and confirmation.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Secure Authentication and Authorization</a:t>
            </a: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Implementing robust user authentication mechanisms to protect user accounts and sensitive information,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including password hashing, session management, and CSRF protection.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Utilizing role-based access control to differentiate between customer, administrator, and staff roles, with</a:t>
            </a:r>
          </a:p>
          <a:p>
            <a:pPr marL="457200" lvl="1" algn="l">
              <a:lnSpc>
                <a:spcPct val="150000"/>
              </a:lnSpc>
            </a:pPr>
            <a:r>
              <a:rPr lang="en-US" sz="11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tailored permissions for each role to manage access to system functionalities.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6ACDB-CA42-3FEC-4599-E8832374ADCB}"/>
              </a:ext>
            </a:extLst>
          </p:cNvPr>
          <p:cNvSpPr txBox="1"/>
          <p:nvPr/>
        </p:nvSpPr>
        <p:spPr>
          <a:xfrm>
            <a:off x="492236" y="752832"/>
            <a:ext cx="702945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5. Payment Gateway Integration:</a:t>
            </a:r>
          </a:p>
          <a:p>
            <a:endParaRPr lang="en-US" sz="1100" b="1" dirty="0"/>
          </a:p>
          <a:p>
            <a:r>
              <a:rPr lang="en-US" sz="1100" dirty="0"/>
              <a:t># Integrating a secure payment gateway to facilitate seamless and secure online transactions,</a:t>
            </a:r>
          </a:p>
          <a:p>
            <a:r>
              <a:rPr lang="en-US" sz="1100" dirty="0"/>
              <a:t>allowing customers to make payments using various payment methods such as credit/debit cards,</a:t>
            </a:r>
          </a:p>
          <a:p>
            <a:r>
              <a:rPr lang="en-US" sz="1100" dirty="0"/>
              <a:t>digital wallets, and online banking.</a:t>
            </a:r>
          </a:p>
          <a:p>
            <a:endParaRPr lang="en-US" sz="1100" dirty="0"/>
          </a:p>
          <a:p>
            <a:r>
              <a:rPr lang="en-US" sz="1100" dirty="0"/>
              <a:t># Ensuring compliance with industry standards and regulations, including PCI DSS compliance, to</a:t>
            </a:r>
          </a:p>
          <a:p>
            <a:r>
              <a:rPr lang="en-US" sz="1100" dirty="0"/>
              <a:t>safeguard customer payment information and maintain trust and confidence in the platform.</a:t>
            </a:r>
          </a:p>
          <a:p>
            <a:endParaRPr lang="en-US" sz="1100" dirty="0"/>
          </a:p>
          <a:p>
            <a:r>
              <a:rPr lang="en-US" sz="1100" b="1" dirty="0"/>
              <a:t>6. Scalability and Maintenance:</a:t>
            </a:r>
          </a:p>
          <a:p>
            <a:endParaRPr lang="en-US" sz="1100" b="1" dirty="0"/>
          </a:p>
          <a:p>
            <a:r>
              <a:rPr lang="en-US" sz="1100" dirty="0"/>
              <a:t># Designing the application architecture for scalability to accommodate growth in user base and</a:t>
            </a:r>
          </a:p>
          <a:p>
            <a:r>
              <a:rPr lang="en-US" sz="1100" dirty="0"/>
              <a:t>transaction volume, utilizing techniques such as load balancing, caching, and horizontal scaling.</a:t>
            </a:r>
          </a:p>
          <a:p>
            <a:endParaRPr lang="en-US" sz="1100" dirty="0"/>
          </a:p>
          <a:p>
            <a:r>
              <a:rPr lang="en-US" sz="1100" dirty="0"/>
              <a:t># Implementing continuous monitoring, logging, and error tracking mechanisms to identify and</a:t>
            </a:r>
          </a:p>
          <a:p>
            <a:r>
              <a:rPr lang="en-US" sz="1100" dirty="0"/>
              <a:t>address issues proactively, with regular updates and maintenance to keep the system secure and</a:t>
            </a:r>
          </a:p>
          <a:p>
            <a:r>
              <a:rPr lang="en-US" sz="1100" dirty="0"/>
              <a:t>reliable.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2858</TotalTime>
  <Words>1080</Words>
  <Application>Microsoft Office PowerPoint</Application>
  <PresentationFormat>On-screen Show (16:9)</PresentationFormat>
  <Paragraphs>153</Paragraphs>
  <Slides>18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PowerPoint Presentation</vt:lpstr>
      <vt:lpstr>Technology Used</vt:lpstr>
      <vt:lpstr>Modelling &amp; Results</vt:lpstr>
      <vt:lpstr>Homepage</vt:lpstr>
      <vt:lpstr>About-Us-Page</vt:lpstr>
      <vt:lpstr>Service-Page</vt:lpstr>
      <vt:lpstr>cars</vt:lpstr>
      <vt:lpstr>Contact-us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sushma S.L srinivasan</cp:lastModifiedBy>
  <cp:revision>9</cp:revision>
  <dcterms:modified xsi:type="dcterms:W3CDTF">2024-04-11T13:35:32Z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